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57" r:id="rId4"/>
    <p:sldId id="258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42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51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35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7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0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25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D3F13AAF-525E-4953-A67E-7B34FDB4D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55F0FC1-2B16-B235-4191-6B33D6F17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575967"/>
            <a:ext cx="4457690" cy="1720850"/>
          </a:xfrm>
        </p:spPr>
        <p:txBody>
          <a:bodyPr anchor="ctr">
            <a:normAutofit/>
          </a:bodyPr>
          <a:lstStyle/>
          <a:p>
            <a:r>
              <a:rPr lang="pl-PL" dirty="0"/>
              <a:t>Metoda </a:t>
            </a:r>
            <a:r>
              <a:rPr lang="pl-PL" dirty="0" err="1"/>
              <a:t>Deygout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2258478-8D20-1284-3F70-8CB7EBB74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3040" y="5484030"/>
            <a:ext cx="2443732" cy="901857"/>
          </a:xfrm>
        </p:spPr>
        <p:txBody>
          <a:bodyPr anchor="ctr">
            <a:normAutofit fontScale="92500"/>
          </a:bodyPr>
          <a:lstStyle/>
          <a:p>
            <a:pPr algn="r"/>
            <a:r>
              <a:rPr lang="pl-PL" dirty="0"/>
              <a:t>Mateusz Franków</a:t>
            </a:r>
            <a:endParaRPr lang="en-US" dirty="0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7A7AE5B9-1CE6-038C-ED0B-EA33F9AF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62" b="21608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63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3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B09D5E-16B5-4172-74F1-E379AB8F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Strefa </a:t>
            </a:r>
            <a:r>
              <a:rPr lang="pl-PL" dirty="0" err="1"/>
              <a:t>Fresnela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6FAC46-8873-923C-F746-11500CDAA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539" y="1508125"/>
                <a:ext cx="11750723" cy="520657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b="1" i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pl-PL" sz="1600" b="1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pl-PL" sz="16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l-GR" sz="1600" b="0" i="1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l-GR" sz="1600" b="0" i="1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pl-PL" sz="1600" b="1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pl-PL" sz="16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, gdzie:</a:t>
                </a:r>
              </a:p>
              <a:p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sz="1600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Fn</a:t>
                </a:r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– promień n-tej strefy;</a:t>
                </a:r>
              </a:p>
              <a:p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d1 – odległość od nadajnika w metrach;</a:t>
                </a:r>
              </a:p>
              <a:p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d2 -  odległość od odbiornika w metrach;</a:t>
                </a:r>
              </a:p>
              <a:p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600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pl-PL" sz="1600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pl-PL" sz="16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– długość fali w metrach</a:t>
                </a:r>
              </a:p>
              <a:p>
                <a:r>
                  <a:rPr lang="pl-PL" b="1" dirty="0"/>
                  <a:t>Max promień pierwszej strefy </a:t>
                </a:r>
                <a:r>
                  <a:rPr lang="pl-PL" b="1" dirty="0" err="1"/>
                  <a:t>Fresnela</a:t>
                </a:r>
                <a:r>
                  <a:rPr lang="pl-PL" b="1" dirty="0"/>
                  <a:t>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pl-PL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pl-PL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pl-PL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l-GR" sz="1600" b="1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𝝀</m:t>
                    </m:r>
                    <m:r>
                      <a:rPr lang="el-GR" sz="1600" b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l-GR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𝒄</m:t>
                        </m:r>
                      </m:num>
                      <m:den>
                        <m:r>
                          <a:rPr lang="el-GR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𝒇</m:t>
                        </m:r>
                      </m:den>
                    </m:f>
                    <m:r>
                      <a:rPr lang="el-GR" sz="1600" b="1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l-GR" sz="1600" b="1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l-GR" sz="1600" b="1" i="1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l-GR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𝒄</m:t>
                        </m:r>
                      </m:num>
                      <m:den>
                        <m:r>
                          <a:rPr lang="el-GR" sz="1600" b="1" i="1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𝝀</m:t>
                        </m:r>
                      </m:den>
                    </m:f>
                  </m:oMath>
                </a14:m>
                <a:endParaRPr lang="en-US" sz="1600" b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</m:t>
                    </m:r>
                    <m:r>
                      <a:rPr lang="pl-PL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[</m:t>
                    </m:r>
                    <m:r>
                      <a:rPr lang="pl-PL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pl-PL" sz="16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]=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𝟖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a:rPr lang="pl-PL" sz="16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𝟔𝟓𝟕</m:t>
                    </m:r>
                    <m:rad>
                      <m:radPr>
                        <m:degHide m:val="on"/>
                        <m:ctrlPr>
                          <a:rPr lang="en-US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pl-PL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𝑫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𝒌𝒎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]</m:t>
                            </m:r>
                          </m:num>
                          <m:den>
                            <m:r>
                              <a:rPr lang="pl-PL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𝒇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[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𝑮𝑯𝒛</m:t>
                            </m:r>
                            <m:r>
                              <a:rPr lang="pl-PL" sz="16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]</m:t>
                            </m:r>
                          </m:den>
                        </m:f>
                      </m:e>
                    </m:rad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endParaRPr lang="pl-PL" sz="1600" b="0" i="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r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promie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ń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w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metrach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i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cz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ę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stotliwo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ść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w</m:t>
                    </m:r>
                    <m: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pl-PL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GHz</m:t>
                    </m:r>
                  </m:oMath>
                </a14:m>
                <a:endParaRPr lang="en-US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66FAC46-8873-923C-F746-11500CDAA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539" y="1508125"/>
                <a:ext cx="11750723" cy="5206574"/>
              </a:xfrm>
              <a:blipFill>
                <a:blip r:embed="rId2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AE1DED81-4198-3409-93E7-B7705968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88" y="1508125"/>
            <a:ext cx="5586547" cy="27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D7D47C-F860-041F-067F-5949CC2F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73152"/>
            <a:ext cx="10213200" cy="1434973"/>
          </a:xfrm>
        </p:spPr>
        <p:txBody>
          <a:bodyPr>
            <a:normAutofit/>
          </a:bodyPr>
          <a:lstStyle/>
          <a:p>
            <a:r>
              <a:rPr lang="pl-PL" sz="2400" dirty="0"/>
              <a:t>7. Opracować arkusz kalkulacyjny wyznaczający straty propagacyjne metodą </a:t>
            </a:r>
            <a:r>
              <a:rPr lang="pl-PL" sz="2400" b="1" dirty="0" err="1"/>
              <a:t>Deygout</a:t>
            </a:r>
            <a:endParaRPr lang="en-US" sz="2400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96087A-6571-B5BA-0B18-9ACEF5BBD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685925"/>
            <a:ext cx="10574712" cy="5044059"/>
          </a:xfrm>
        </p:spPr>
        <p:txBody>
          <a:bodyPr>
            <a:normAutofit fontScale="85000" lnSpcReduction="10000"/>
          </a:bodyPr>
          <a:lstStyle/>
          <a:p>
            <a:r>
              <a:rPr lang="pl-PL" sz="2000" dirty="0"/>
              <a:t>• opisać model i metodę obliczeniową </a:t>
            </a:r>
          </a:p>
          <a:p>
            <a:r>
              <a:rPr lang="pl-PL" sz="2000" dirty="0"/>
              <a:t>• opracować arkusz kalkulacyjny</a:t>
            </a:r>
          </a:p>
          <a:p>
            <a:r>
              <a:rPr lang="pl-PL" sz="2000" dirty="0"/>
              <a:t>• wyznaczyć dla trzech różnych realistycznych przypadków wielkość strat</a:t>
            </a:r>
          </a:p>
          <a:p>
            <a:r>
              <a:rPr lang="pl-PL" dirty="0"/>
              <a:t>wyznaczyć dla </a:t>
            </a:r>
            <a:r>
              <a:rPr lang="pl-PL" b="1" dirty="0"/>
              <a:t>trzech różnych realistycznych przypadków </a:t>
            </a:r>
            <a:r>
              <a:rPr lang="pl-PL" dirty="0"/>
              <a:t>straty dyfrakcyjne, ze szczególną uwagą należy opisać środowisko i sposób wyznaczania parametrów określających </a:t>
            </a:r>
            <a:r>
              <a:rPr lang="pl-PL" b="1" dirty="0"/>
              <a:t>stan pierwszej strefy </a:t>
            </a:r>
            <a:r>
              <a:rPr lang="pl-PL" b="1" dirty="0" err="1"/>
              <a:t>Fresnela</a:t>
            </a:r>
            <a:r>
              <a:rPr lang="pl-PL" dirty="0"/>
              <a:t>;</a:t>
            </a:r>
          </a:p>
          <a:p>
            <a:r>
              <a:rPr lang="pl-PL" dirty="0"/>
              <a:t>wybrać na każdej trasie </a:t>
            </a:r>
            <a:r>
              <a:rPr lang="pl-PL" b="1" dirty="0"/>
              <a:t>3-4 znaczących wzniesień</a:t>
            </a:r>
            <a:r>
              <a:rPr lang="pl-PL" dirty="0"/>
              <a:t>, trasy: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Nowa Dęba – Biłgoraj,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Rabka Zdrój – Nowy Sącz,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Kasina Wielka – </a:t>
            </a:r>
            <a:r>
              <a:rPr lang="pl-P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Kluszkowice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częstotliwości: </a:t>
            </a: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230 MHz, 860 MHz, 1800 MHz, 5,8 GHz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5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32710E-E5B7-1B5A-E6BF-15BD5648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 err="1"/>
              <a:t>Czym</a:t>
            </a:r>
            <a:r>
              <a:rPr lang="en-US" sz="4800" dirty="0"/>
              <a:t> jest </a:t>
            </a:r>
            <a:r>
              <a:rPr lang="en-US" sz="4800" dirty="0" err="1"/>
              <a:t>metoda</a:t>
            </a:r>
            <a:r>
              <a:rPr lang="en-US" sz="4800" dirty="0"/>
              <a:t> </a:t>
            </a:r>
            <a:r>
              <a:rPr lang="en-US" sz="4800" dirty="0" err="1"/>
              <a:t>Deygout</a:t>
            </a:r>
            <a:r>
              <a:rPr lang="en-US" sz="4800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1D95D7-4AF0-1494-C7FE-F9BDFCAA1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531815"/>
            <a:ext cx="4451347" cy="17208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Metoda </a:t>
            </a:r>
            <a:r>
              <a:rPr lang="pl-PL" sz="1800" b="1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Deygout</a:t>
            </a:r>
            <a:r>
              <a:rPr lang="pl-PL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l-PL" sz="1800" b="1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pl-PL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metoda obliczeń tłumienia dyfrakcyjnego dla wielu różnych przeszkód, opierająca się na oszacowaniu najwyższego brzegu przeszkody względem linii LOS (linii widzenia nadajnika i odbiornika)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C2FEA902-D003-B48D-F992-8D1729DD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52" y="2843211"/>
            <a:ext cx="8322848" cy="34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424AAC-2EF8-2EBF-9717-6B7234D0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Czym</a:t>
            </a:r>
            <a:r>
              <a:rPr lang="en-US" sz="3200" dirty="0"/>
              <a:t> jest </a:t>
            </a:r>
            <a:r>
              <a:rPr lang="en-US" sz="3200" dirty="0" err="1"/>
              <a:t>metoda</a:t>
            </a:r>
            <a:r>
              <a:rPr lang="en-US" sz="3200" dirty="0"/>
              <a:t> </a:t>
            </a:r>
            <a:r>
              <a:rPr lang="en-US" sz="3200" dirty="0" err="1"/>
              <a:t>Deygout</a:t>
            </a:r>
            <a:r>
              <a:rPr lang="en-US" sz="3200" dirty="0"/>
              <a:t>?</a:t>
            </a:r>
            <a:r>
              <a:rPr lang="pl-PL" sz="3200" dirty="0"/>
              <a:t> + wzory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97118F-EC07-19D1-0338-59894909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200" dirty="0"/>
              <a:t>Parametr v:</a:t>
            </a:r>
          </a:p>
          <a:p>
            <a:r>
              <a:rPr lang="pl-PL" sz="1200" dirty="0"/>
              <a:t>h – wysokość wierzchołka przeszkody powyżej(lub poniżej) prostej linii ścieżki </a:t>
            </a:r>
          </a:p>
          <a:p>
            <a:r>
              <a:rPr lang="pl-PL" sz="1200" dirty="0"/>
              <a:t>d1 i d2 – odległości końców ścieżki od wierzchołka przeszkody</a:t>
            </a:r>
          </a:p>
          <a:p>
            <a:r>
              <a:rPr lang="pl-PL" sz="1200" dirty="0"/>
              <a:t>Strata dyfrakcyjna:</a:t>
            </a:r>
          </a:p>
          <a:p>
            <a:r>
              <a:rPr lang="pl-PL" sz="1200" dirty="0"/>
              <a:t>Całkowita strata (przy 3 przeszkodach) wyrażona jest wzorem:</a:t>
            </a:r>
          </a:p>
          <a:p>
            <a:r>
              <a:rPr lang="pl-PL" sz="1200" dirty="0"/>
              <a:t> </a:t>
            </a:r>
            <a:r>
              <a:rPr lang="pl-PL" sz="1200" dirty="0" err="1"/>
              <a:t>Lfs</a:t>
            </a:r>
            <a:r>
              <a:rPr lang="pl-PL" sz="1200" dirty="0"/>
              <a:t> – jest stratą dyfrakcyjną na wolnej przestrzeni</a:t>
            </a:r>
            <a:endParaRPr lang="en-US" sz="12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D74A0AF-D356-0538-14AF-27299949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69" y="1685925"/>
            <a:ext cx="1628561" cy="53085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F8E03CF6-01F2-716A-62BA-A8B64334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69" y="2898142"/>
            <a:ext cx="3476625" cy="3524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729AF42-129E-B54A-ED23-E9C465D1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339" y="3334623"/>
            <a:ext cx="38195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280A6A-2026-A2BF-3603-85E753E8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Ważne parametry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7CA733-2016-5076-A400-2617EEA2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4949767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Współczynnik wykorzystania terenu „L” 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(„land </a:t>
            </a:r>
            <a:r>
              <a:rPr lang="pl-PL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usage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l-PL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factor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”) – w jakiej wielkości teren 500m x 500m pokryty jest budynkami, niezależnie od wysokości budynków, wyrażane w procentach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Współczynnik stopnia urbanizacji „U” 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(„</a:t>
            </a:r>
            <a:r>
              <a:rPr lang="pl-PL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degree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 </a:t>
            </a:r>
            <a:r>
              <a:rPr lang="pl-PL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urbanisation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l-PL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factor</a:t>
            </a:r>
            <a:r>
              <a:rPr lang="pl-PL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”) – powierzchnia terenu  500m x 500m zajęta przez budynki mające 4 lub więcej pięter, wyrażana w procentach od 0-100%, wartość zbliżona do 0 wskazuje na przedmieścia, natomiast do 100 wysoko zurbanizowany obszar miejski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Ważnymi parametrami są także:</a:t>
            </a:r>
            <a:endParaRPr lang="pl-PL" sz="18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</a:t>
            </a:r>
            <a:r>
              <a:rPr lang="pl-PL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Lokalizacja budynku, wielkość budynku, łącznie zajęte miejsce przez wszystkie budynki, ilość budynków na danym obszarze, wysokość terenu, ilość parków/lasów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Podział na klasy ze względu na środowisko: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-Klasa 1 – obszar wiejskie (generalnie płasko), Klasa 2 – obszar podmiejskie(zabudowa mieszkaniowa z otwartymi przestrzeniami w tym wysokimi), Klasa 3 – obszar miejski(obszary przemysłowe, obszary handlowe)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2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DEA074-E9D1-5589-7E5A-CE23D661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Nowa Dęba – Biłgoraj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141CA69-26B9-44AD-600C-11787137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13" y="1745301"/>
            <a:ext cx="10213975" cy="3921436"/>
          </a:xfrm>
        </p:spPr>
      </p:pic>
    </p:spTree>
    <p:extLst>
      <p:ext uri="{BB962C8B-B14F-4D97-AF65-F5344CB8AC3E}">
        <p14:creationId xmlns:p14="http://schemas.microsoft.com/office/powerpoint/2010/main" val="318696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72F084-07CA-15EC-EF16-82A059A7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Rabka Zdrój – Nowy Sącz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80FEC2-1802-32F1-C06D-60371D16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E86F998-AA1D-0EAF-21A6-A572B682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0" y="1685925"/>
            <a:ext cx="11225837" cy="32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0B4878-AFFA-B764-FBC2-D5C61F292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Kasina Wielka – Kluszkowce</a:t>
            </a:r>
            <a:endParaRPr lang="en-US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2F7F0D6D-F677-2FED-93AC-132F0A5D6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072" y="1685925"/>
            <a:ext cx="4075201" cy="4967372"/>
          </a:xfrm>
        </p:spPr>
      </p:pic>
    </p:spTree>
    <p:extLst>
      <p:ext uri="{BB962C8B-B14F-4D97-AF65-F5344CB8AC3E}">
        <p14:creationId xmlns:p14="http://schemas.microsoft.com/office/powerpoint/2010/main" val="286772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BBD86E-639E-1A89-681E-3D54DA1C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Strefa </a:t>
            </a:r>
            <a:r>
              <a:rPr lang="pl-PL" dirty="0" err="1"/>
              <a:t>Fresnela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0C0217-D9FE-C13C-D9F1-C12DA53B7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 radiokomunikacji (także w optyce) obszar propagowania energii sygnału radiowego znajdujący się wzdłuż linii łączącej nadajnik i odbiornik fal (LOS).</a:t>
            </a:r>
          </a:p>
          <a:p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energia propagowana wewnątrz strefy pierwszej jest największa, a poza nią maleje</a:t>
            </a:r>
          </a:p>
          <a:p>
            <a:endParaRPr lang="en-US" dirty="0"/>
          </a:p>
        </p:txBody>
      </p:sp>
      <p:sp>
        <p:nvSpPr>
          <p:cNvPr id="16" name="AutoShape 14" descr="{\displaystyle F_{n}={\sqrt {\frac {n\lambda d_{1}d_{2}}{d_{1}+d_{2}}}},}">
            <a:extLst>
              <a:ext uri="{FF2B5EF4-FFF2-40B4-BE49-F238E27FC236}">
                <a16:creationId xmlns:a16="http://schemas.microsoft.com/office/drawing/2014/main" id="{682AFC05-8D31-541D-3C74-BF7A573FAD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0C8432-3A98-178A-1594-F28DF237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40" y="3410125"/>
            <a:ext cx="6230097" cy="31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7491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412435"/>
      </a:dk2>
      <a:lt2>
        <a:srgbClr val="E8E2E5"/>
      </a:lt2>
      <a:accent1>
        <a:srgbClr val="45B578"/>
      </a:accent1>
      <a:accent2>
        <a:srgbClr val="39B33E"/>
      </a:accent2>
      <a:accent3>
        <a:srgbClr val="6DB244"/>
      </a:accent3>
      <a:accent4>
        <a:srgbClr val="93AB37"/>
      </a:accent4>
      <a:accent5>
        <a:srgbClr val="B79F46"/>
      </a:accent5>
      <a:accent6>
        <a:srgbClr val="B36739"/>
      </a:accent6>
      <a:hlink>
        <a:srgbClr val="88842D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491</Words>
  <Application>Microsoft Office PowerPoint</Application>
  <PresentationFormat>Panoramiczny</PresentationFormat>
  <Paragraphs>44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Cambria Math</vt:lpstr>
      <vt:lpstr>Goudy Old Style</vt:lpstr>
      <vt:lpstr>Wingdings</vt:lpstr>
      <vt:lpstr>FrostyVTI</vt:lpstr>
      <vt:lpstr>Metoda Deygout</vt:lpstr>
      <vt:lpstr>7. Opracować arkusz kalkulacyjny wyznaczający straty propagacyjne metodą Deygout</vt:lpstr>
      <vt:lpstr>Czym jest metoda Deygout?</vt:lpstr>
      <vt:lpstr>Czym jest metoda Deygout? + wzory</vt:lpstr>
      <vt:lpstr>Ważne parametry</vt:lpstr>
      <vt:lpstr>- Nowa Dęba – Biłgoraj </vt:lpstr>
      <vt:lpstr>- Rabka Zdrój – Nowy Sącz </vt:lpstr>
      <vt:lpstr>- Kasina Wielka – Kluszkowce</vt:lpstr>
      <vt:lpstr>Strefa Fresnela</vt:lpstr>
      <vt:lpstr>Strefa Fresnela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Metoda Deygout</dc:title>
  <dc:creator>Mateusz Franków (259740)</dc:creator>
  <cp:lastModifiedBy>Mateusz Franków (259740)</cp:lastModifiedBy>
  <cp:revision>9</cp:revision>
  <dcterms:created xsi:type="dcterms:W3CDTF">2022-10-15T10:25:42Z</dcterms:created>
  <dcterms:modified xsi:type="dcterms:W3CDTF">2022-11-25T11:13:57Z</dcterms:modified>
</cp:coreProperties>
</file>